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60" r:id="rId5"/>
    <p:sldId id="261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upendra:Documents:Directorate:road%20safety:Karnataka%20presentation:statistics%20graph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>
        <c:manualLayout>
          <c:layoutTarget val="inner"/>
          <c:xMode val="edge"/>
          <c:yMode val="edge"/>
          <c:x val="0.33305648785255615"/>
          <c:y val="2.7777777777777807E-2"/>
          <c:w val="0.48277674553836103"/>
          <c:h val="0.86301273653850819"/>
        </c:manualLayout>
      </c:layout>
      <c:barChart>
        <c:barDir val="bar"/>
        <c:grouping val="clustered"/>
        <c:ser>
          <c:idx val="0"/>
          <c:order val="0"/>
          <c:dPt>
            <c:idx val="2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Lbls>
            <c:dLbl>
              <c:idx val="2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strRef>
              <c:f>Sheet1!$A$2:$A$12</c:f>
              <c:strCache>
                <c:ptCount val="11"/>
                <c:pt idx="0">
                  <c:v>Tamil Nadu</c:v>
                </c:pt>
                <c:pt idx="1">
                  <c:v>Maharashtra</c:v>
                </c:pt>
                <c:pt idx="2">
                  <c:v>Karnataka</c:v>
                </c:pt>
                <c:pt idx="3">
                  <c:v>Madhya Pradesh</c:v>
                </c:pt>
                <c:pt idx="4">
                  <c:v>Kerala</c:v>
                </c:pt>
                <c:pt idx="5">
                  <c:v>Uttar Pradesh</c:v>
                </c:pt>
                <c:pt idx="6">
                  <c:v>Rajasthan</c:v>
                </c:pt>
                <c:pt idx="7">
                  <c:v>Andhra Pradesh</c:v>
                </c:pt>
                <c:pt idx="8">
                  <c:v>Gujarat</c:v>
                </c:pt>
                <c:pt idx="9">
                  <c:v>Telangana</c:v>
                </c:pt>
                <c:pt idx="10">
                  <c:v>West Bengal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67250</c:v>
                </c:pt>
                <c:pt idx="1">
                  <c:v>44382</c:v>
                </c:pt>
                <c:pt idx="2">
                  <c:v>43694</c:v>
                </c:pt>
                <c:pt idx="3">
                  <c:v>39698</c:v>
                </c:pt>
                <c:pt idx="4">
                  <c:v>35872</c:v>
                </c:pt>
                <c:pt idx="5">
                  <c:v>26064</c:v>
                </c:pt>
                <c:pt idx="6">
                  <c:v>24639</c:v>
                </c:pt>
                <c:pt idx="7">
                  <c:v>23154</c:v>
                </c:pt>
                <c:pt idx="8">
                  <c:v>22152</c:v>
                </c:pt>
                <c:pt idx="9">
                  <c:v>20078</c:v>
                </c:pt>
                <c:pt idx="10">
                  <c:v>17105</c:v>
                </c:pt>
              </c:numCache>
            </c:numRef>
          </c:val>
        </c:ser>
        <c:dLbls/>
        <c:axId val="70607616"/>
        <c:axId val="70609152"/>
      </c:barChart>
      <c:catAx>
        <c:axId val="70607616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70609152"/>
        <c:crosses val="autoZero"/>
        <c:auto val="1"/>
        <c:lblAlgn val="ctr"/>
        <c:lblOffset val="100"/>
      </c:catAx>
      <c:valAx>
        <c:axId val="70609152"/>
        <c:scaling>
          <c:orientation val="minMax"/>
        </c:scaling>
        <c:delete val="1"/>
        <c:axPos val="t"/>
        <c:numFmt formatCode="General" sourceLinked="1"/>
        <c:tickLblPos val="none"/>
        <c:crossAx val="70607616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barChart>
        <c:barDir val="bar"/>
        <c:grouping val="clustered"/>
        <c:ser>
          <c:idx val="0"/>
          <c:order val="0"/>
          <c:dPt>
            <c:idx val="3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Lbls>
            <c:dLbl>
              <c:idx val="3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showVal val="1"/>
          </c:dLbls>
          <c:cat>
            <c:strRef>
              <c:f>Sheet1!$A$15:$A$24</c:f>
              <c:strCache>
                <c:ptCount val="10"/>
                <c:pt idx="0">
                  <c:v>Uttar Pradesh</c:v>
                </c:pt>
                <c:pt idx="1">
                  <c:v>Tamil Nadu</c:v>
                </c:pt>
                <c:pt idx="2">
                  <c:v>Maharashtra</c:v>
                </c:pt>
                <c:pt idx="3">
                  <c:v>Karnataka</c:v>
                </c:pt>
                <c:pt idx="4">
                  <c:v>Rajasthan</c:v>
                </c:pt>
                <c:pt idx="5">
                  <c:v>Madhya Pradesh</c:v>
                </c:pt>
                <c:pt idx="6">
                  <c:v>Andhra Pradesh</c:v>
                </c:pt>
                <c:pt idx="7">
                  <c:v>Gujarat</c:v>
                </c:pt>
                <c:pt idx="8">
                  <c:v>Telangana</c:v>
                </c:pt>
                <c:pt idx="9">
                  <c:v>West Bengal</c:v>
                </c:pt>
              </c:strCache>
            </c:strRef>
          </c:cat>
          <c:val>
            <c:numRef>
              <c:f>Sheet1!$B$15:$B$24</c:f>
              <c:numCache>
                <c:formatCode>General</c:formatCode>
                <c:ptCount val="10"/>
                <c:pt idx="0">
                  <c:v>16284</c:v>
                </c:pt>
                <c:pt idx="1">
                  <c:v>15190</c:v>
                </c:pt>
                <c:pt idx="2">
                  <c:v>13529</c:v>
                </c:pt>
                <c:pt idx="3">
                  <c:v>10444</c:v>
                </c:pt>
                <c:pt idx="4">
                  <c:v>10287</c:v>
                </c:pt>
                <c:pt idx="5">
                  <c:v>9292</c:v>
                </c:pt>
                <c:pt idx="6">
                  <c:v>7908</c:v>
                </c:pt>
                <c:pt idx="7">
                  <c:v>7587</c:v>
                </c:pt>
                <c:pt idx="8">
                  <c:v>6906</c:v>
                </c:pt>
                <c:pt idx="9">
                  <c:v>6478</c:v>
                </c:pt>
              </c:numCache>
            </c:numRef>
          </c:val>
        </c:ser>
        <c:dLbls/>
        <c:axId val="70637824"/>
        <c:axId val="71311360"/>
      </c:barChart>
      <c:catAx>
        <c:axId val="70637824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71311360"/>
        <c:crosses val="autoZero"/>
        <c:auto val="1"/>
        <c:lblAlgn val="ctr"/>
        <c:lblOffset val="100"/>
      </c:catAx>
      <c:valAx>
        <c:axId val="71311360"/>
        <c:scaling>
          <c:orientation val="minMax"/>
        </c:scaling>
        <c:delete val="1"/>
        <c:axPos val="t"/>
        <c:numFmt formatCode="General" sourceLinked="1"/>
        <c:tickLblPos val="none"/>
        <c:crossAx val="70637824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barChart>
        <c:barDir val="bar"/>
        <c:grouping val="clustered"/>
        <c:ser>
          <c:idx val="0"/>
          <c:order val="0"/>
          <c:dPt>
            <c:idx val="3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Lbls>
            <c:dLbl>
              <c:idx val="3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showVal val="1"/>
          </c:dLbls>
          <c:cat>
            <c:strRef>
              <c:f>Sheet1!$A$31:$A$41</c:f>
              <c:strCache>
                <c:ptCount val="11"/>
                <c:pt idx="0">
                  <c:v>Mumbai</c:v>
                </c:pt>
                <c:pt idx="1">
                  <c:v>Chennai</c:v>
                </c:pt>
                <c:pt idx="2">
                  <c:v>Delhi</c:v>
                </c:pt>
                <c:pt idx="3">
                  <c:v>Bengaluru</c:v>
                </c:pt>
                <c:pt idx="4">
                  <c:v>Kolkata</c:v>
                </c:pt>
                <c:pt idx="5">
                  <c:v>Hyderabad</c:v>
                </c:pt>
                <c:pt idx="6">
                  <c:v>Thiruvananthapuram</c:v>
                </c:pt>
                <c:pt idx="7">
                  <c:v>Pune</c:v>
                </c:pt>
                <c:pt idx="8">
                  <c:v>Jaipur</c:v>
                </c:pt>
                <c:pt idx="9">
                  <c:v>Vijaywada</c:v>
                </c:pt>
                <c:pt idx="10">
                  <c:v>Ahmedabad</c:v>
                </c:pt>
              </c:strCache>
            </c:strRef>
          </c:cat>
          <c:val>
            <c:numRef>
              <c:f>Sheet1!$B$31:$B$41</c:f>
              <c:numCache>
                <c:formatCode>General</c:formatCode>
                <c:ptCount val="11"/>
                <c:pt idx="0">
                  <c:v>22570</c:v>
                </c:pt>
                <c:pt idx="1">
                  <c:v>9610</c:v>
                </c:pt>
                <c:pt idx="2">
                  <c:v>8310</c:v>
                </c:pt>
                <c:pt idx="3">
                  <c:v>5004</c:v>
                </c:pt>
                <c:pt idx="4">
                  <c:v>4561</c:v>
                </c:pt>
                <c:pt idx="5">
                  <c:v>2908</c:v>
                </c:pt>
                <c:pt idx="6">
                  <c:v>2007</c:v>
                </c:pt>
                <c:pt idx="7">
                  <c:v>2097</c:v>
                </c:pt>
                <c:pt idx="8">
                  <c:v>1920</c:v>
                </c:pt>
                <c:pt idx="9">
                  <c:v>1669</c:v>
                </c:pt>
                <c:pt idx="10">
                  <c:v>1642</c:v>
                </c:pt>
              </c:numCache>
            </c:numRef>
          </c:val>
        </c:ser>
        <c:dLbls/>
        <c:axId val="71323008"/>
        <c:axId val="71500928"/>
      </c:barChart>
      <c:catAx>
        <c:axId val="71323008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71500928"/>
        <c:crosses val="autoZero"/>
        <c:auto val="1"/>
        <c:lblAlgn val="ctr"/>
        <c:lblOffset val="100"/>
      </c:catAx>
      <c:valAx>
        <c:axId val="71500928"/>
        <c:scaling>
          <c:orientation val="minMax"/>
        </c:scaling>
        <c:delete val="1"/>
        <c:axPos val="t"/>
        <c:numFmt formatCode="General" sourceLinked="1"/>
        <c:tickLblPos val="none"/>
        <c:crossAx val="71323008"/>
        <c:crosses val="autoZero"/>
        <c:crossBetween val="between"/>
      </c:valAx>
    </c:plotArea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plotArea>
      <c:layout/>
      <c:barChart>
        <c:barDir val="bar"/>
        <c:grouping val="clustered"/>
        <c:ser>
          <c:idx val="0"/>
          <c:order val="0"/>
          <c:dPt>
            <c:idx val="2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Lbls>
            <c:dLbl>
              <c:idx val="2"/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en-US"/>
                </a:p>
              </c:txPr>
            </c:dLbl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showVal val="1"/>
          </c:dLbls>
          <c:cat>
            <c:strRef>
              <c:f>Sheet1!$A$44:$A$54</c:f>
              <c:strCache>
                <c:ptCount val="11"/>
                <c:pt idx="0">
                  <c:v>Delhi</c:v>
                </c:pt>
                <c:pt idx="1">
                  <c:v>Chennai</c:v>
                </c:pt>
                <c:pt idx="2">
                  <c:v>Bengaluru</c:v>
                </c:pt>
                <c:pt idx="3">
                  <c:v>Mumbai</c:v>
                </c:pt>
                <c:pt idx="4">
                  <c:v>Kolkata</c:v>
                </c:pt>
                <c:pt idx="5">
                  <c:v>Thiruvananthapuram</c:v>
                </c:pt>
                <c:pt idx="6">
                  <c:v>Pune</c:v>
                </c:pt>
                <c:pt idx="7">
                  <c:v>Jaipur</c:v>
                </c:pt>
                <c:pt idx="8">
                  <c:v>Hyderabad</c:v>
                </c:pt>
                <c:pt idx="9">
                  <c:v>Vijaywada</c:v>
                </c:pt>
                <c:pt idx="10">
                  <c:v>Ahmedabad</c:v>
                </c:pt>
              </c:strCache>
            </c:strRef>
          </c:cat>
          <c:val>
            <c:numRef>
              <c:f>Sheet1!$B$44:$B$54</c:f>
              <c:numCache>
                <c:formatCode>General</c:formatCode>
                <c:ptCount val="11"/>
                <c:pt idx="0">
                  <c:v>1630</c:v>
                </c:pt>
                <c:pt idx="1">
                  <c:v>1118</c:v>
                </c:pt>
                <c:pt idx="2">
                  <c:v>729</c:v>
                </c:pt>
                <c:pt idx="3">
                  <c:v>534</c:v>
                </c:pt>
                <c:pt idx="4">
                  <c:v>450</c:v>
                </c:pt>
                <c:pt idx="5">
                  <c:v>442</c:v>
                </c:pt>
                <c:pt idx="6">
                  <c:v>442</c:v>
                </c:pt>
                <c:pt idx="7">
                  <c:v>432</c:v>
                </c:pt>
                <c:pt idx="8">
                  <c:v>411</c:v>
                </c:pt>
                <c:pt idx="9">
                  <c:v>335</c:v>
                </c:pt>
                <c:pt idx="10">
                  <c:v>262</c:v>
                </c:pt>
              </c:numCache>
            </c:numRef>
          </c:val>
        </c:ser>
        <c:dLbls/>
        <c:axId val="71529600"/>
        <c:axId val="71531136"/>
      </c:barChart>
      <c:catAx>
        <c:axId val="71529600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71531136"/>
        <c:crosses val="autoZero"/>
        <c:auto val="1"/>
        <c:lblAlgn val="ctr"/>
        <c:lblOffset val="100"/>
      </c:catAx>
      <c:valAx>
        <c:axId val="71531136"/>
        <c:scaling>
          <c:orientation val="minMax"/>
        </c:scaling>
        <c:delete val="1"/>
        <c:axPos val="t"/>
        <c:numFmt formatCode="General" sourceLinked="1"/>
        <c:tickLblPos val="none"/>
        <c:crossAx val="71529600"/>
        <c:crosses val="autoZero"/>
        <c:crossBetween val="between"/>
      </c:valAx>
    </c:plotArea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18"/>
  <c:chart>
    <c:autoTitleDeleted val="1"/>
    <c:plotArea>
      <c:layout>
        <c:manualLayout>
          <c:layoutTarget val="inner"/>
          <c:xMode val="edge"/>
          <c:yMode val="edge"/>
          <c:x val="1.8055555555555509E-2"/>
          <c:y val="0.10791413032411801"/>
          <c:w val="0.96388888888888913"/>
          <c:h val="0.76190883024945122"/>
        </c:manualLayout>
      </c:layout>
      <c:barChart>
        <c:barDir val="col"/>
        <c:grouping val="clustered"/>
        <c:ser>
          <c:idx val="1"/>
          <c:order val="0"/>
          <c:tx>
            <c:strRef>
              <c:f>Sheet1!$B$63</c:f>
              <c:strCache>
                <c:ptCount val="1"/>
                <c:pt idx="0">
                  <c:v>Deaths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dLbls>
            <c:txPr>
              <a:bodyPr/>
              <a:lstStyle/>
              <a:p>
                <a:pPr>
                  <a:defRPr sz="2000" b="1"/>
                </a:pPr>
                <a:endParaRPr lang="en-US"/>
              </a:p>
            </c:txPr>
            <c:showVal val="1"/>
          </c:dLbls>
          <c:cat>
            <c:numRef>
              <c:f>Sheet1!$A$64:$A$68</c:f>
              <c:numCache>
                <c:formatCode>General</c:formatCod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numCache>
            </c:numRef>
          </c:cat>
          <c:val>
            <c:numRef>
              <c:f>Sheet1!$B$64:$B$68</c:f>
              <c:numCache>
                <c:formatCode>General</c:formatCode>
                <c:ptCount val="5"/>
                <c:pt idx="0">
                  <c:v>8971</c:v>
                </c:pt>
                <c:pt idx="1">
                  <c:v>9448</c:v>
                </c:pt>
                <c:pt idx="2">
                  <c:v>10046</c:v>
                </c:pt>
                <c:pt idx="3">
                  <c:v>10444</c:v>
                </c:pt>
                <c:pt idx="4">
                  <c:v>10496</c:v>
                </c:pt>
              </c:numCache>
            </c:numRef>
          </c:val>
        </c:ser>
        <c:dLbls/>
        <c:axId val="71593984"/>
        <c:axId val="71595520"/>
      </c:barChart>
      <c:catAx>
        <c:axId val="715939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 b="1"/>
            </a:pPr>
            <a:endParaRPr lang="en-US"/>
          </a:p>
        </c:txPr>
        <c:crossAx val="71595520"/>
        <c:crosses val="autoZero"/>
        <c:auto val="1"/>
        <c:lblAlgn val="ctr"/>
        <c:lblOffset val="100"/>
      </c:catAx>
      <c:valAx>
        <c:axId val="71595520"/>
        <c:scaling>
          <c:orientation val="minMax"/>
        </c:scaling>
        <c:delete val="1"/>
        <c:axPos val="l"/>
        <c:numFmt formatCode="General" sourceLinked="1"/>
        <c:tickLblPos val="none"/>
        <c:crossAx val="71593984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AA2A9-55BE-3745-A9F1-450159CE32A9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85D51-4875-1743-A090-ACDEF04E8B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961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5D51-4875-1743-A090-ACDEF04E8BA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5D51-4875-1743-A090-ACDEF04E8BA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5D51-4875-1743-A090-ACDEF04E8BA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 deaths</a:t>
            </a:r>
            <a:r>
              <a:rPr lang="en-US" baseline="0" dirty="0" smtClean="0"/>
              <a:t> every day in Bengaluru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5D51-4875-1743-A090-ACDEF04E8B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8387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Nearly</a:t>
            </a:r>
            <a:r>
              <a:rPr lang="en-US" baseline="0" dirty="0" smtClean="0"/>
              <a:t> 30 deaths in a day (28.5)</a:t>
            </a:r>
          </a:p>
          <a:p>
            <a:r>
              <a:rPr lang="en-US" baseline="0" dirty="0" smtClean="0"/>
              <a:t>One death every 50 minutes – in less than an hour</a:t>
            </a:r>
          </a:p>
          <a:p>
            <a:r>
              <a:rPr lang="en-US" dirty="0" smtClean="0"/>
              <a:t>56196 got injured in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5D51-4875-1743-A090-ACDEF04E8B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89926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5D51-4875-1743-A090-ACDEF04E8BA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85D51-4875-1743-A090-ACDEF04E8BA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A535-6D43-6347-93D8-CAB6741ABB35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6DB-C4B5-7D42-A36E-80A05B4913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9766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A535-6D43-6347-93D8-CAB6741ABB35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6DB-C4B5-7D42-A36E-80A05B4913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966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A535-6D43-6347-93D8-CAB6741ABB35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6DB-C4B5-7D42-A36E-80A05B4913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478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A535-6D43-6347-93D8-CAB6741ABB35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6DB-C4B5-7D42-A36E-80A05B4913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91301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A535-6D43-6347-93D8-CAB6741ABB35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6DB-C4B5-7D42-A36E-80A05B4913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74003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A535-6D43-6347-93D8-CAB6741ABB35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6DB-C4B5-7D42-A36E-80A05B4913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052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A535-6D43-6347-93D8-CAB6741ABB35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6DB-C4B5-7D42-A36E-80A05B4913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9670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A535-6D43-6347-93D8-CAB6741ABB35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6DB-C4B5-7D42-A36E-80A05B4913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25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A535-6D43-6347-93D8-CAB6741ABB35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6DB-C4B5-7D42-A36E-80A05B4913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41007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A535-6D43-6347-93D8-CAB6741ABB35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6DB-C4B5-7D42-A36E-80A05B4913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548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A535-6D43-6347-93D8-CAB6741ABB35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066DB-C4B5-7D42-A36E-80A05B4913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167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A535-6D43-6347-93D8-CAB6741ABB35}" type="datetimeFigureOut">
              <a:rPr lang="en-US" smtClean="0"/>
              <a:pPr/>
              <a:t>4/6/2016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066DB-C4B5-7D42-A36E-80A05B4913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609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0953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Road Safety Scenario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India-Karnataka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1495" y="3916571"/>
            <a:ext cx="6400800" cy="1752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IPH_logo_ne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48136" y="4749325"/>
            <a:ext cx="1532052" cy="1509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400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oad_accidents1.jpg"/>
          <p:cNvPicPr>
            <a:picLocks noChangeAspect="1"/>
          </p:cNvPicPr>
          <p:nvPr/>
        </p:nvPicPr>
        <p:blipFill>
          <a:blip r:embed="rId3">
            <a:alphaModFix amt="3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0016" y="14599"/>
            <a:ext cx="91740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India at glance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Deaths in a year </a:t>
            </a:r>
          </a:p>
          <a:p>
            <a:pPr lvl="1"/>
            <a:r>
              <a:rPr lang="en-US" dirty="0" smtClean="0"/>
              <a:t>141526 (as per NCRB 2014)</a:t>
            </a:r>
          </a:p>
          <a:p>
            <a:pPr lvl="1"/>
            <a:r>
              <a:rPr lang="en-US" dirty="0" smtClean="0"/>
              <a:t>207551 (as per WHO 2015)</a:t>
            </a:r>
          </a:p>
          <a:p>
            <a:pPr lvl="1"/>
            <a:endParaRPr lang="en-US" dirty="0"/>
          </a:p>
          <a:p>
            <a:pPr>
              <a:buFont typeface="Wingdings" charset="2"/>
              <a:buChar char="Ø"/>
            </a:pPr>
            <a:r>
              <a:rPr lang="en-US" b="1" dirty="0" smtClean="0"/>
              <a:t>nearly </a:t>
            </a:r>
            <a:r>
              <a:rPr lang="en-US" b="1" dirty="0" smtClean="0">
                <a:solidFill>
                  <a:srgbClr val="FF0000"/>
                </a:solidFill>
              </a:rPr>
              <a:t>387 people </a:t>
            </a:r>
            <a:r>
              <a:rPr lang="en-US" b="1" dirty="0" smtClean="0"/>
              <a:t>die </a:t>
            </a:r>
            <a:r>
              <a:rPr lang="en-US" b="1" dirty="0" smtClean="0">
                <a:solidFill>
                  <a:srgbClr val="FF0000"/>
                </a:solidFill>
              </a:rPr>
              <a:t>daily</a:t>
            </a:r>
          </a:p>
          <a:p>
            <a:pPr>
              <a:buFont typeface="Wingdings" charset="2"/>
              <a:buChar char="Ø"/>
            </a:pPr>
            <a:r>
              <a:rPr lang="en-US" b="1" dirty="0"/>
              <a:t> nearly </a:t>
            </a:r>
            <a:r>
              <a:rPr lang="en-US" b="1" dirty="0">
                <a:solidFill>
                  <a:srgbClr val="FF0000"/>
                </a:solidFill>
              </a:rPr>
              <a:t>20 children </a:t>
            </a:r>
            <a:r>
              <a:rPr lang="en-US" b="1" dirty="0"/>
              <a:t>die </a:t>
            </a:r>
            <a:r>
              <a:rPr lang="en-US" b="1" dirty="0">
                <a:solidFill>
                  <a:srgbClr val="FF0000"/>
                </a:solidFill>
              </a:rPr>
              <a:t>daily</a:t>
            </a:r>
            <a:r>
              <a:rPr lang="en-US" b="1" dirty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>
              <a:buFont typeface="Wingdings" charset="2"/>
              <a:buChar char="Ø"/>
            </a:pP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One</a:t>
            </a:r>
            <a:r>
              <a:rPr lang="en-US" b="1" dirty="0" smtClean="0">
                <a:solidFill>
                  <a:srgbClr val="000000"/>
                </a:solidFill>
              </a:rPr>
              <a:t> death every </a:t>
            </a:r>
            <a:r>
              <a:rPr lang="en-US" b="1" dirty="0" smtClean="0">
                <a:solidFill>
                  <a:srgbClr val="FF0000"/>
                </a:solidFill>
              </a:rPr>
              <a:t>2.5 minutes</a:t>
            </a:r>
          </a:p>
          <a:p>
            <a:pPr lvl="1">
              <a:buFont typeface="Wingdings" charset="2"/>
              <a:buChar char="Ø"/>
            </a:pP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8848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822937" cy="1143000"/>
          </a:xfrm>
        </p:spPr>
        <p:txBody>
          <a:bodyPr/>
          <a:lstStyle/>
          <a:p>
            <a:r>
              <a:rPr lang="en-US" dirty="0" smtClean="0"/>
              <a:t>     </a:t>
            </a:r>
            <a:endParaRPr lang="en-US" dirty="0"/>
          </a:p>
        </p:txBody>
      </p:sp>
      <p:pic>
        <p:nvPicPr>
          <p:cNvPr id="11" name="Content Placeholder 10" descr="accident_onedeath.jpg"/>
          <p:cNvPicPr>
            <a:picLocks noGrp="1" noChangeAspect="1"/>
          </p:cNvPicPr>
          <p:nvPr>
            <p:ph idx="1"/>
          </p:nvPr>
        </p:nvPicPr>
        <p:blipFill>
          <a:blip r:embed="rId3">
            <a:alphaModFix amt="33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782" b="8782"/>
          <a:stretch>
            <a:fillRect/>
          </a:stretch>
        </p:blipFill>
        <p:spPr>
          <a:xfrm>
            <a:off x="0" y="0"/>
            <a:ext cx="9168754" cy="6858000"/>
          </a:xfr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197078349"/>
              </p:ext>
            </p:extLst>
          </p:nvPr>
        </p:nvGraphicFramePr>
        <p:xfrm>
          <a:off x="346350" y="851293"/>
          <a:ext cx="5011219" cy="6264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40850568"/>
              </p:ext>
            </p:extLst>
          </p:nvPr>
        </p:nvGraphicFramePr>
        <p:xfrm>
          <a:off x="4632431" y="851293"/>
          <a:ext cx="4054369" cy="58497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75044" y="266517"/>
            <a:ext cx="18039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Crashes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271250" y="266517"/>
            <a:ext cx="18039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Deaths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563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hildren_accidents1.jpg"/>
          <p:cNvPicPr>
            <a:picLocks noChangeAspect="1"/>
          </p:cNvPicPr>
          <p:nvPr/>
        </p:nvPicPr>
        <p:blipFill>
          <a:blip r:embed="rId3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8375" y="0"/>
            <a:ext cx="9144715" cy="6857999"/>
          </a:xfrm>
          <a:prstGeom prst="rect">
            <a:avLst/>
          </a:prstGeom>
        </p:spPr>
      </p:pic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89791802"/>
              </p:ext>
            </p:extLst>
          </p:nvPr>
        </p:nvGraphicFramePr>
        <p:xfrm>
          <a:off x="192522" y="818431"/>
          <a:ext cx="4343806" cy="6039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85315371"/>
              </p:ext>
            </p:extLst>
          </p:nvPr>
        </p:nvGraphicFramePr>
        <p:xfrm>
          <a:off x="4218841" y="818432"/>
          <a:ext cx="4290680" cy="60395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0138" y="233655"/>
            <a:ext cx="18039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Crashes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00112" y="233655"/>
            <a:ext cx="180390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Deaths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92327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usy street_10371985_652061188206352_6733853034672175316_n2.jpg"/>
          <p:cNvPicPr>
            <a:picLocks noChangeAspect="1"/>
          </p:cNvPicPr>
          <p:nvPr/>
        </p:nvPicPr>
        <p:blipFill>
          <a:blip r:embed="rId3">
            <a:alphaModFix amt="36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Road </a:t>
            </a:r>
            <a:r>
              <a:rPr lang="en-US" b="1" dirty="0"/>
              <a:t>D</a:t>
            </a:r>
            <a:r>
              <a:rPr lang="en-US" b="1" dirty="0" smtClean="0"/>
              <a:t>eaths in Karnataka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35044487"/>
              </p:ext>
            </p:extLst>
          </p:nvPr>
        </p:nvGraphicFramePr>
        <p:xfrm>
          <a:off x="0" y="385261"/>
          <a:ext cx="9144000" cy="6472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41147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afety first_10277571_652045354874602_5047814062865717772_n.jpg"/>
          <p:cNvPicPr>
            <a:picLocks noChangeAspect="1"/>
          </p:cNvPicPr>
          <p:nvPr/>
        </p:nvPicPr>
        <p:blipFill>
          <a:blip r:embed="rId3">
            <a:alphaModFix amt="18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6285" y="0"/>
            <a:ext cx="9340968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Positive Measures 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Notification of </a:t>
            </a:r>
            <a:r>
              <a:rPr lang="en-US" b="1" dirty="0" smtClean="0"/>
              <a:t>Karnataka State Road Safety Policy</a:t>
            </a:r>
          </a:p>
          <a:p>
            <a:r>
              <a:rPr lang="en-US" b="1" dirty="0" smtClean="0"/>
              <a:t>Mukhyamantri Santwana Harish Scheme</a:t>
            </a:r>
          </a:p>
          <a:p>
            <a:r>
              <a:rPr lang="en-US" dirty="0" smtClean="0"/>
              <a:t>Budget provision for more </a:t>
            </a:r>
            <a:r>
              <a:rPr lang="en-US" b="1" dirty="0" smtClean="0"/>
              <a:t>trauma centers </a:t>
            </a:r>
          </a:p>
          <a:p>
            <a:r>
              <a:rPr lang="en-US" dirty="0" smtClean="0"/>
              <a:t>Mandating </a:t>
            </a:r>
            <a:r>
              <a:rPr lang="en-US" b="1" dirty="0" smtClean="0"/>
              <a:t>helmets for all riders </a:t>
            </a:r>
            <a:r>
              <a:rPr lang="en-US" dirty="0" smtClean="0"/>
              <a:t>(two-wheelers)</a:t>
            </a:r>
          </a:p>
          <a:p>
            <a:r>
              <a:rPr lang="en-US" dirty="0" smtClean="0"/>
              <a:t>Support for </a:t>
            </a:r>
            <a:r>
              <a:rPr lang="en-US" dirty="0"/>
              <a:t>n</a:t>
            </a:r>
            <a:r>
              <a:rPr lang="en-US" dirty="0" smtClean="0"/>
              <a:t>ational legislation on road safety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061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everyone's responsibility_11062761_916669215078880_2962978405657642820_n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7045" b="7045"/>
          <a:stretch>
            <a:fillRect/>
          </a:stretch>
        </p:blipFill>
        <p:spPr>
          <a:xfrm>
            <a:off x="0" y="0"/>
            <a:ext cx="9191469" cy="6858000"/>
          </a:xfrm>
        </p:spPr>
      </p:pic>
    </p:spTree>
    <p:extLst>
      <p:ext uri="{BB962C8B-B14F-4D97-AF65-F5344CB8AC3E}">
        <p14:creationId xmlns:p14="http://schemas.microsoft.com/office/powerpoint/2010/main" xmlns="" val="295093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126</Words>
  <Application>Microsoft Office PowerPoint</Application>
  <PresentationFormat>On-screen Show (4:3)</PresentationFormat>
  <Paragraphs>36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Road Safety Scenario  India-Karnataka</vt:lpstr>
      <vt:lpstr>India at glance</vt:lpstr>
      <vt:lpstr>     </vt:lpstr>
      <vt:lpstr>Slide 4</vt:lpstr>
      <vt:lpstr>Road Deaths in Karnataka</vt:lpstr>
      <vt:lpstr>Positive Measures </vt:lpstr>
      <vt:lpstr>Slide 7</vt:lpstr>
    </vt:vector>
  </TitlesOfParts>
  <Company>Institute of Public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Crashes</dc:title>
  <dc:creator>Upendra   Bhojani</dc:creator>
  <cp:lastModifiedBy>laptop</cp:lastModifiedBy>
  <cp:revision>16</cp:revision>
  <dcterms:created xsi:type="dcterms:W3CDTF">2016-04-05T08:54:44Z</dcterms:created>
  <dcterms:modified xsi:type="dcterms:W3CDTF">2016-04-06T12:28:02Z</dcterms:modified>
</cp:coreProperties>
</file>